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60"/>
  </p:notesMasterIdLst>
  <p:handoutMasterIdLst>
    <p:handoutMasterId r:id="rId61"/>
  </p:handoutMasterIdLst>
  <p:sldIdLst>
    <p:sldId id="341" r:id="rId6"/>
    <p:sldId id="388" r:id="rId7"/>
    <p:sldId id="360" r:id="rId8"/>
    <p:sldId id="328" r:id="rId9"/>
    <p:sldId id="346" r:id="rId10"/>
    <p:sldId id="345" r:id="rId11"/>
    <p:sldId id="333" r:id="rId12"/>
    <p:sldId id="293" r:id="rId13"/>
    <p:sldId id="375" r:id="rId14"/>
    <p:sldId id="310" r:id="rId15"/>
    <p:sldId id="362" r:id="rId16"/>
    <p:sldId id="320" r:id="rId17"/>
    <p:sldId id="378" r:id="rId18"/>
    <p:sldId id="379" r:id="rId19"/>
    <p:sldId id="380" r:id="rId20"/>
    <p:sldId id="356" r:id="rId21"/>
    <p:sldId id="377" r:id="rId22"/>
    <p:sldId id="381" r:id="rId23"/>
    <p:sldId id="342" r:id="rId24"/>
    <p:sldId id="265" r:id="rId25"/>
    <p:sldId id="321" r:id="rId26"/>
    <p:sldId id="330" r:id="rId27"/>
    <p:sldId id="331" r:id="rId28"/>
    <p:sldId id="332" r:id="rId29"/>
    <p:sldId id="382" r:id="rId30"/>
    <p:sldId id="383" r:id="rId31"/>
    <p:sldId id="354" r:id="rId32"/>
    <p:sldId id="385" r:id="rId33"/>
    <p:sldId id="349" r:id="rId34"/>
    <p:sldId id="350" r:id="rId35"/>
    <p:sldId id="351" r:id="rId36"/>
    <p:sldId id="386" r:id="rId37"/>
    <p:sldId id="348" r:id="rId38"/>
    <p:sldId id="258" r:id="rId39"/>
    <p:sldId id="352" r:id="rId40"/>
    <p:sldId id="353" r:id="rId41"/>
    <p:sldId id="327" r:id="rId42"/>
    <p:sldId id="357" r:id="rId43"/>
    <p:sldId id="358" r:id="rId44"/>
    <p:sldId id="359" r:id="rId45"/>
    <p:sldId id="322" r:id="rId46"/>
    <p:sldId id="374" r:id="rId47"/>
    <p:sldId id="376" r:id="rId48"/>
    <p:sldId id="361" r:id="rId49"/>
    <p:sldId id="281" r:id="rId50"/>
    <p:sldId id="282" r:id="rId51"/>
    <p:sldId id="283" r:id="rId52"/>
    <p:sldId id="329" r:id="rId53"/>
    <p:sldId id="296" r:id="rId54"/>
    <p:sldId id="299" r:id="rId55"/>
    <p:sldId id="300" r:id="rId56"/>
    <p:sldId id="301" r:id="rId57"/>
    <p:sldId id="302" r:id="rId58"/>
    <p:sldId id="303" r:id="rId59"/>
  </p:sldIdLst>
  <p:sldSz cx="12192000" cy="6858000"/>
  <p:notesSz cx="7010400" cy="9296400"/>
  <p:custDataLst>
    <p:tags r:id="rId6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F00"/>
    <a:srgbClr val="FF0000"/>
    <a:srgbClr val="942092"/>
    <a:srgbClr val="FFFFFF"/>
    <a:srgbClr val="B3ADA3"/>
    <a:srgbClr val="63656A"/>
    <a:srgbClr val="162A46"/>
    <a:srgbClr val="0169A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1"/>
    <p:restoredTop sz="87673"/>
  </p:normalViewPr>
  <p:slideViewPr>
    <p:cSldViewPr snapToGrid="0" snapToObjects="1">
      <p:cViewPr>
        <p:scale>
          <a:sx n="115" d="100"/>
          <a:sy n="115" d="100"/>
        </p:scale>
        <p:origin x="648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0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F651-7AF5-BE4B-83B6-7398C1C7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490CF-8357-B540-9514-380C1AA7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B238-B4FF-6F48-BBA1-BB6EA75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287B-5B79-A442-8E04-99755B0E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91FCD-FBF4-584C-BAF8-E4836747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6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C7DB-FB62-1445-9747-FA78E241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4620-AC33-9F47-BB7F-A8AD94AB5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93E4-B52C-5F49-BD07-C356B84C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02F10-76B1-9F4E-A915-8884E8F4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94E7C-5808-8143-A841-930CE07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6A8-C316-8347-B2AF-A67467D1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E1C2-F812-B64D-A878-DBB1391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9016-116D-D64F-9D4E-2A012E856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5466F-99E9-6D43-A75E-DB4011BE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2CF2-EEBD-4A40-9052-FF5A08FAEDBC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25CF2-25D5-A549-93B6-6ED573C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08D2E-48BC-324F-8197-A3292E31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3BAAB-5791-284B-B5AD-A387C0CC4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2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9114C-2D97-9346-ABD6-BC7CB4DD23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 sz="4000" dirty="0"/>
              <a:t>Brushed Motors</a:t>
            </a:r>
          </a:p>
        </p:txBody>
      </p:sp>
      <p:sp>
        <p:nvSpPr>
          <p:cNvPr id="95" name="Shape 95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/>
          <a:lstStyle/>
          <a:p>
            <a:r>
              <a:rPr lang="en-US" dirty="0"/>
              <a:t>Speed ∝ Voltage ∝ Current</a:t>
            </a:r>
          </a:p>
          <a:p>
            <a:r>
              <a:rPr lang="en-US" dirty="0"/>
              <a:t>Vary the input voltage</a:t>
            </a:r>
          </a:p>
          <a:p>
            <a:r>
              <a:rPr lang="en-US" dirty="0"/>
              <a:t>Generating varying voltages is </a:t>
            </a:r>
            <a:r>
              <a:rPr lang="en-US"/>
              <a:t>non-trivial.</a:t>
            </a:r>
            <a:endParaRPr lang="en-US" dirty="0"/>
          </a:p>
          <a:p>
            <a:pPr lvl="1"/>
            <a:r>
              <a:rPr lang="en-US" dirty="0"/>
              <a:t>You need a digital-to-analog converter</a:t>
            </a:r>
          </a:p>
          <a:p>
            <a:r>
              <a:rPr lang="en-US" dirty="0"/>
              <a:t>Really, we just need the average voltage to vary</a:t>
            </a:r>
          </a:p>
        </p:txBody>
      </p:sp>
      <p:pic>
        <p:nvPicPr>
          <p:cNvPr id="5" name="Content Placeholder 2" descr="A fork and knife on a table&#10;&#10;Description automatically generated with low confidence">
            <a:extLst>
              <a:ext uri="{FF2B5EF4-FFF2-40B4-BE49-F238E27FC236}">
                <a16:creationId xmlns:a16="http://schemas.microsoft.com/office/drawing/2014/main" id="{F95085D7-CEC2-B044-B1E0-8BDABA6907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7" t="37525" r="36107" b="4956"/>
          <a:stretch/>
        </p:blipFill>
        <p:spPr>
          <a:xfrm>
            <a:off x="6881236" y="1446963"/>
            <a:ext cx="3822144" cy="4511710"/>
          </a:xfrm>
        </p:spPr>
      </p:pic>
    </p:spTree>
    <p:extLst>
      <p:ext uri="{BB962C8B-B14F-4D97-AF65-F5344CB8AC3E}">
        <p14:creationId xmlns:p14="http://schemas.microsoft.com/office/powerpoint/2010/main" val="156123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C7D-A97C-2E44-BD5A-1BD03231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F709E-DD87-314F-ABBB-2CFBB3F9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varies the </a:t>
            </a:r>
            <a:r>
              <a:rPr lang="en-US" i="1" dirty="0"/>
              <a:t>average</a:t>
            </a:r>
            <a:r>
              <a:rPr lang="en-US" dirty="0"/>
              <a:t> voltage using a digital signal</a:t>
            </a:r>
          </a:p>
          <a:p>
            <a:pPr lvl="1"/>
            <a:r>
              <a:rPr lang="en-US" dirty="0"/>
              <a:t>Duty cycle:  % of time signal is high</a:t>
            </a:r>
          </a:p>
          <a:p>
            <a:pPr lvl="1"/>
            <a:r>
              <a:rPr lang="en-US" dirty="0"/>
              <a:t>Cycle time:  delay between rising edges (~2ms on our MCU – 490Hz)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0E33A1-CC9D-E54D-849A-A640C8085C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894148"/>
            <a:ext cx="5334000" cy="18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in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motors are connected to the FCB via analog output (PWM) pins</a:t>
            </a:r>
          </a:p>
          <a:p>
            <a:r>
              <a:rPr lang="en-US" dirty="0" err="1"/>
              <a:t>analogWrite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pin, </a:t>
            </a:r>
            <a:r>
              <a:rPr lang="en-US" dirty="0" err="1"/>
              <a:t>int</a:t>
            </a:r>
            <a:r>
              <a:rPr lang="en-US" dirty="0"/>
              <a:t> v)</a:t>
            </a:r>
          </a:p>
          <a:p>
            <a:pPr lvl="1"/>
            <a:r>
              <a:rPr lang="en-US" dirty="0"/>
              <a:t>‘v’ is the duty cycle (0…255)</a:t>
            </a:r>
          </a:p>
          <a:p>
            <a:pPr lvl="1"/>
            <a:r>
              <a:rPr lang="en-US" dirty="0"/>
              <a:t>‘pin’ is the the pin</a:t>
            </a:r>
          </a:p>
        </p:txBody>
      </p:sp>
    </p:spTree>
    <p:extLst>
      <p:ext uri="{BB962C8B-B14F-4D97-AF65-F5344CB8AC3E}">
        <p14:creationId xmlns:p14="http://schemas.microsoft.com/office/powerpoint/2010/main" val="424951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59785-FEA7-DC44-A21B-040E428D9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137ACB-FEF1-EB45-BD50-EB62C3032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D852B7BE-4AB1-6645-B59E-6EBE7425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9" t="44328" r="45482" b="43169"/>
          <a:stretch/>
        </p:blipFill>
        <p:spPr>
          <a:xfrm rot="5400000">
            <a:off x="3992961" y="1463046"/>
            <a:ext cx="4206077" cy="51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491ED-837E-4C41-A8A7-8BBB025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9-axis IMU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9164-CA5A-E94E-A644-F00B87F01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3-Axis accelerometer</a:t>
            </a:r>
          </a:p>
          <a:p>
            <a:pPr lvl="1"/>
            <a:r>
              <a:rPr lang="en-US" dirty="0"/>
              <a:t>Gravity + trigonometry = pitch and roll </a:t>
            </a:r>
          </a:p>
          <a:p>
            <a:r>
              <a:rPr lang="en-US" dirty="0"/>
              <a:t>3-Axis gyroscope</a:t>
            </a:r>
          </a:p>
          <a:p>
            <a:pPr lvl="1"/>
            <a:r>
              <a:rPr lang="en-US" dirty="0"/>
              <a:t>Directly measures rate of change for pitch, roll, and yaw</a:t>
            </a:r>
          </a:p>
          <a:p>
            <a:r>
              <a:rPr lang="en-US" dirty="0"/>
              <a:t>3-Axis magnetometer (compass)</a:t>
            </a:r>
          </a:p>
          <a:p>
            <a:pPr lvl="1"/>
            <a:r>
              <a:rPr lang="en-US" dirty="0"/>
              <a:t>Could measure yaw, in theory.</a:t>
            </a:r>
          </a:p>
          <a:p>
            <a:pPr lvl="1"/>
            <a:r>
              <a:rPr lang="en-US" dirty="0"/>
              <a:t>Calibration is hard, in practice.</a:t>
            </a:r>
          </a:p>
          <a:p>
            <a:pPr lvl="1"/>
            <a:r>
              <a:rPr lang="en-US" dirty="0"/>
              <a:t>We won’t use this.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1014CC-8B74-7E41-AE04-76E020E944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237719" y="1524000"/>
            <a:ext cx="3355361" cy="4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DFDD-91CA-AB4E-9938-76371AD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 In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FECC-1878-7643-87E9-89385822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There’s a nice library for our IMU</a:t>
            </a:r>
          </a:p>
          <a:p>
            <a:pPr lvl="1"/>
            <a:r>
              <a:rPr lang="en-US" dirty="0"/>
              <a:t>It does the trigonometry for you</a:t>
            </a:r>
          </a:p>
          <a:p>
            <a:pPr lvl="1"/>
            <a:r>
              <a:rPr lang="en-US" dirty="0"/>
              <a:t>Provides convenient functions for reading all the values</a:t>
            </a:r>
          </a:p>
          <a:p>
            <a:r>
              <a:rPr lang="en-US" dirty="0"/>
              <a:t>Forked from Adafruit</a:t>
            </a:r>
          </a:p>
          <a:p>
            <a:pPr lvl="1"/>
            <a:r>
              <a:rPr lang="en-US" dirty="0"/>
              <a:t>Thanks, </a:t>
            </a:r>
            <a:r>
              <a:rPr lang="en-US" dirty="0" err="1"/>
              <a:t>Limor</a:t>
            </a:r>
            <a:r>
              <a:rPr lang="en-US" dirty="0"/>
              <a:t> Fried!</a:t>
            </a:r>
          </a:p>
          <a:p>
            <a:r>
              <a:rPr lang="en-US" dirty="0"/>
              <a:t>A lot more detail in the next lab</a:t>
            </a:r>
          </a:p>
        </p:txBody>
      </p:sp>
      <p:pic>
        <p:nvPicPr>
          <p:cNvPr id="2050" name="Picture 2" descr="ladyada">
            <a:extLst>
              <a:ext uri="{FF2B5EF4-FFF2-40B4-BE49-F238E27FC236}">
                <a16:creationId xmlns:a16="http://schemas.microsoft.com/office/drawing/2014/main" id="{0BC63A5B-6DFB-5843-93FA-CD681962972C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32781"/>
            <a:ext cx="2794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862151-483D-1C48-9EAF-78CB45A51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4" b="32840"/>
          <a:stretch/>
        </p:blipFill>
        <p:spPr bwMode="auto">
          <a:xfrm>
            <a:off x="7956550" y="5884905"/>
            <a:ext cx="1917700" cy="8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80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44C-CFDC-3B45-B669-84AA5AA9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the 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795-B181-2544-A7A2-B0C3B792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FCB is powered by its battery.</a:t>
            </a:r>
          </a:p>
          <a:p>
            <a:pPr lvl="1"/>
            <a:r>
              <a:rPr lang="en-US" dirty="0"/>
              <a:t>It must be installed to program it.</a:t>
            </a:r>
          </a:p>
          <a:p>
            <a:r>
              <a:rPr lang="en-US" dirty="0"/>
              <a:t>There’s no power switch</a:t>
            </a:r>
          </a:p>
          <a:p>
            <a:pPr lvl="1"/>
            <a:r>
              <a:rPr lang="en-US" dirty="0"/>
              <a:t>Unplug the battery.</a:t>
            </a:r>
          </a:p>
          <a:p>
            <a:r>
              <a:rPr lang="en-US" dirty="0"/>
              <a:t>The FCB runs through batteries quickly</a:t>
            </a:r>
          </a:p>
          <a:p>
            <a:pPr lvl="1"/>
            <a:r>
              <a:rPr lang="en-US" dirty="0"/>
              <a:t>You can tell the battery is low when it starts resetting when you turn on the motors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5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Remote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8748E8-A4E6-9E4F-9245-1E0B48D33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DE54CC98-CD56-0740-8218-1901EF6F3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1623872" y="2634676"/>
            <a:ext cx="8944256" cy="3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19962-3F5E-2344-AFF8-786DBE12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Remote PCB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3CD6A-628E-0F44-9DDE-33F409F9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Microcontroller + radio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Identical to FCB</a:t>
            </a:r>
          </a:p>
          <a:p>
            <a:r>
              <a:rPr lang="en-US" dirty="0">
                <a:solidFill>
                  <a:schemeClr val="accent4"/>
                </a:solidFill>
              </a:rPr>
              <a:t>UI Controls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Mostly for tuning PID</a:t>
            </a:r>
          </a:p>
          <a:p>
            <a:r>
              <a:rPr lang="en-US" dirty="0">
                <a:solidFill>
                  <a:srgbClr val="FF0000"/>
                </a:solidFill>
              </a:rPr>
              <a:t>Gimbals connectors</a:t>
            </a:r>
          </a:p>
          <a:p>
            <a:r>
              <a:rPr lang="en-US" dirty="0">
                <a:solidFill>
                  <a:schemeClr val="accent2"/>
                </a:solidFill>
              </a:rPr>
              <a:t>USB-Serial Arduino Programmer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For remote and FCB</a:t>
            </a:r>
          </a:p>
          <a:p>
            <a:r>
              <a:rPr lang="en-US" dirty="0">
                <a:solidFill>
                  <a:schemeClr val="accent6"/>
                </a:solidFill>
              </a:rPr>
              <a:t>Battery Charger</a:t>
            </a:r>
          </a:p>
          <a:p>
            <a:r>
              <a:rPr lang="en-US" dirty="0">
                <a:solidFill>
                  <a:schemeClr val="accent1"/>
                </a:solidFill>
              </a:rPr>
              <a:t>LCD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04B5C-A774-BF48-BF6E-D27EF8D2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301" y="2170838"/>
            <a:ext cx="5334000" cy="45097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5E677A-D747-B644-9EA1-28A97708613B}"/>
              </a:ext>
            </a:extLst>
          </p:cNvPr>
          <p:cNvSpPr/>
          <p:nvPr/>
        </p:nvSpPr>
        <p:spPr>
          <a:xfrm>
            <a:off x="9062301" y="2990053"/>
            <a:ext cx="1307598" cy="131633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73942-00E2-984E-B2DF-2AFA53AFF2E9}"/>
              </a:ext>
            </a:extLst>
          </p:cNvPr>
          <p:cNvGrpSpPr/>
          <p:nvPr/>
        </p:nvGrpSpPr>
        <p:grpSpPr>
          <a:xfrm>
            <a:off x="7062431" y="2683576"/>
            <a:ext cx="4489825" cy="3552095"/>
            <a:chOff x="7092576" y="2044838"/>
            <a:chExt cx="4489825" cy="35520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03909-00A0-8F45-BB7F-8B9FE7F87405}"/>
                </a:ext>
              </a:extLst>
            </p:cNvPr>
            <p:cNvSpPr/>
            <p:nvPr/>
          </p:nvSpPr>
          <p:spPr>
            <a:xfrm>
              <a:off x="10451848" y="2351314"/>
              <a:ext cx="671677" cy="157759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14037D-DE2C-334E-879A-6649659CB90F}"/>
                </a:ext>
              </a:extLst>
            </p:cNvPr>
            <p:cNvSpPr/>
            <p:nvPr/>
          </p:nvSpPr>
          <p:spPr>
            <a:xfrm>
              <a:off x="10845998" y="4632290"/>
              <a:ext cx="736403" cy="96464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37221B-E2EF-3C48-A4F4-EBC6D8121899}"/>
                </a:ext>
              </a:extLst>
            </p:cNvPr>
            <p:cNvSpPr/>
            <p:nvPr/>
          </p:nvSpPr>
          <p:spPr>
            <a:xfrm>
              <a:off x="7092576" y="2044838"/>
              <a:ext cx="493929" cy="108019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DC935-6C6C-3640-BC7A-B93CE99E2292}"/>
              </a:ext>
            </a:extLst>
          </p:cNvPr>
          <p:cNvSpPr/>
          <p:nvPr/>
        </p:nvSpPr>
        <p:spPr>
          <a:xfrm>
            <a:off x="8129479" y="5125600"/>
            <a:ext cx="2686374" cy="144333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7E99B5-E6FB-A448-B23E-2F455AEE3D83}"/>
              </a:ext>
            </a:extLst>
          </p:cNvPr>
          <p:cNvSpPr/>
          <p:nvPr/>
        </p:nvSpPr>
        <p:spPr>
          <a:xfrm>
            <a:off x="7244862" y="3038797"/>
            <a:ext cx="884617" cy="144333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0E4FA49-6300-714B-932C-5FA7F3109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644221" y="57874"/>
            <a:ext cx="4836160" cy="21129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83AC164-0CC1-C143-8548-446E201A598A}"/>
              </a:ext>
            </a:extLst>
          </p:cNvPr>
          <p:cNvSpPr/>
          <p:nvPr/>
        </p:nvSpPr>
        <p:spPr>
          <a:xfrm>
            <a:off x="8054840" y="2872122"/>
            <a:ext cx="1730941" cy="47397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0024EF-ED31-F140-A8EE-2E42564599BB}"/>
              </a:ext>
            </a:extLst>
          </p:cNvPr>
          <p:cNvSpPr/>
          <p:nvPr/>
        </p:nvSpPr>
        <p:spPr>
          <a:xfrm>
            <a:off x="6921051" y="154349"/>
            <a:ext cx="4463731" cy="1710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4CC59B-3327-0549-A34B-73EA74583A97}"/>
              </a:ext>
            </a:extLst>
          </p:cNvPr>
          <p:cNvSpPr/>
          <p:nvPr/>
        </p:nvSpPr>
        <p:spPr>
          <a:xfrm>
            <a:off x="11093380" y="3230839"/>
            <a:ext cx="489020" cy="17100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CADD5-DBC9-A84D-835A-5B5FBED83021}"/>
              </a:ext>
            </a:extLst>
          </p:cNvPr>
          <p:cNvSpPr/>
          <p:nvPr/>
        </p:nvSpPr>
        <p:spPr>
          <a:xfrm>
            <a:off x="6631912" y="3215244"/>
            <a:ext cx="489020" cy="17100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125617-A6CD-A44A-83DF-BA52AF35030A}"/>
              </a:ext>
            </a:extLst>
          </p:cNvPr>
          <p:cNvSpPr/>
          <p:nvPr/>
        </p:nvSpPr>
        <p:spPr>
          <a:xfrm>
            <a:off x="7156339" y="5777802"/>
            <a:ext cx="493929" cy="45786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6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Gimbal: </a:t>
            </a:r>
            <a:r>
              <a:rPr lang="en-US" i="1" dirty="0"/>
              <a:t>a mechanism, typically consisting of rings pivoted at right angles</a:t>
            </a:r>
          </a:p>
          <a:p>
            <a:r>
              <a:rPr lang="en-US" dirty="0"/>
              <a:t>Standard aircraft controls</a:t>
            </a:r>
          </a:p>
          <a:p>
            <a:pPr lvl="1"/>
            <a:r>
              <a:rPr lang="en-US" dirty="0"/>
              <a:t>Left: throttle and yaw</a:t>
            </a:r>
          </a:p>
          <a:p>
            <a:pPr lvl="1"/>
            <a:r>
              <a:rPr lang="en-US" dirty="0"/>
              <a:t>Right: pitch and roll</a:t>
            </a:r>
          </a:p>
          <a:p>
            <a:r>
              <a:rPr lang="en-US" dirty="0"/>
              <a:t>Yaw, pitch, and roll are spring-loaded to return to neutral</a:t>
            </a:r>
          </a:p>
          <a:p>
            <a:r>
              <a:rPr lang="en-US" dirty="0"/>
              <a:t>Throttle stays where you put it.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B8A5E-519F-094E-9096-A19466BD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39786" r="61597" b="14411"/>
          <a:stretch/>
        </p:blipFill>
        <p:spPr>
          <a:xfrm>
            <a:off x="6505455" y="3415174"/>
            <a:ext cx="4974095" cy="3093807"/>
          </a:xfrm>
          <a:prstGeom prst="rect">
            <a:avLst/>
          </a:prstGeom>
        </p:spPr>
      </p:pic>
      <p:pic>
        <p:nvPicPr>
          <p:cNvPr id="6" name="Picture 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EF5DF633-11C6-7F4D-BFD2-EDF7ED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59251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F9E7-12A7-BF47-8825-60250F68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Everything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78C5E-5E20-EA47-88F2-6FD232DC8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Detailed instructions in the lab</a:t>
            </a:r>
          </a:p>
          <a:p>
            <a:r>
              <a:rPr lang="en-US" dirty="0"/>
              <a:t>And a fancy video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54F9A-9CC7-424B-9810-E7F059FB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05209" y="1215022"/>
            <a:ext cx="4230306" cy="51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6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Gimbal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Two potentiometers measure X and Y movement of the stick.</a:t>
            </a:r>
          </a:p>
          <a:p>
            <a:r>
              <a:rPr lang="en-US" dirty="0"/>
              <a:t>Potentiometer – A variable voltage divider</a:t>
            </a:r>
          </a:p>
          <a:p>
            <a:pPr lvl="1"/>
            <a:r>
              <a:rPr lang="en-US" dirty="0"/>
              <a:t>As the slider’s movement changes the resistance from A and W and W and B.</a:t>
            </a:r>
          </a:p>
          <a:p>
            <a:pPr lvl="1"/>
            <a:r>
              <a:rPr lang="en-US" dirty="0"/>
              <a:t>The voltage at W is proportional to the position of the gimbal.</a:t>
            </a:r>
          </a:p>
          <a:p>
            <a:r>
              <a:rPr lang="en-US" dirty="0"/>
              <a:t>The resistances are always &gt; 0, so V</a:t>
            </a:r>
            <a:r>
              <a:rPr lang="en-US" baseline="-25000" dirty="0"/>
              <a:t>W</a:t>
            </a:r>
            <a:r>
              <a:rPr lang="en-US" dirty="0"/>
              <a:t> never reaches V</a:t>
            </a:r>
            <a:r>
              <a:rPr lang="en-US" baseline="-25000" dirty="0"/>
              <a:t>A</a:t>
            </a:r>
            <a:r>
              <a:rPr lang="en-US" dirty="0"/>
              <a:t> or V</a:t>
            </a:r>
            <a:r>
              <a:rPr lang="en-US" baseline="-25000" dirty="0"/>
              <a:t>B</a:t>
            </a:r>
            <a:r>
              <a:rPr lang="en-US" dirty="0"/>
              <a:t>.</a:t>
            </a:r>
          </a:p>
          <a:p>
            <a:r>
              <a:rPr lang="en-US" dirty="0"/>
              <a:t>Our gimbal</a:t>
            </a:r>
          </a:p>
          <a:p>
            <a:pPr lvl="1"/>
            <a:r>
              <a:rPr lang="en-US" dirty="0" err="1"/>
              <a:t>Frsky</a:t>
            </a:r>
            <a:r>
              <a:rPr lang="en-US" dirty="0"/>
              <a:t> PR10 – common in quad remotes</a:t>
            </a:r>
          </a:p>
          <a:p>
            <a:pPr lvl="1"/>
            <a:r>
              <a:rPr lang="en-US" dirty="0"/>
              <a:t>Total resistance: 2.4KOhms</a:t>
            </a:r>
          </a:p>
          <a:p>
            <a:pPr lvl="1"/>
            <a:r>
              <a:rPr lang="en-US" dirty="0"/>
              <a:t>Rated voltage: 5V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9AF6F2-870F-FB42-B273-974930D5ADC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2" y="174909"/>
            <a:ext cx="5334000" cy="3650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A946C-3585-BD4D-BD4C-771BBABDD364}"/>
              </a:ext>
            </a:extLst>
          </p:cNvPr>
          <p:cNvSpPr txBox="1"/>
          <p:nvPr/>
        </p:nvSpPr>
        <p:spPr>
          <a:xfrm>
            <a:off x="6440156" y="4204011"/>
            <a:ext cx="45273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</a:t>
            </a:r>
            <a:r>
              <a:rPr lang="en-US" sz="2800" dirty="0"/>
              <a:t> = 0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B</a:t>
            </a:r>
            <a:r>
              <a:rPr lang="en-US" sz="2800" dirty="0"/>
              <a:t> = 3.3V</a:t>
            </a:r>
          </a:p>
          <a:p>
            <a:pPr algn="ctr"/>
            <a:r>
              <a:rPr lang="en-US" sz="2800" dirty="0"/>
              <a:t>V</a:t>
            </a:r>
            <a:r>
              <a:rPr lang="en-US" sz="2800" baseline="-25000" dirty="0"/>
              <a:t>A-W</a:t>
            </a:r>
            <a:r>
              <a:rPr lang="en-US" sz="2800" dirty="0"/>
              <a:t> + V</a:t>
            </a:r>
            <a:r>
              <a:rPr lang="en-US" sz="2800" baseline="-25000" dirty="0"/>
              <a:t>W-B</a:t>
            </a:r>
            <a:r>
              <a:rPr lang="en-US" sz="2800" dirty="0"/>
              <a:t> = V</a:t>
            </a:r>
            <a:r>
              <a:rPr lang="en-US" sz="2800" baseline="-25000" dirty="0"/>
              <a:t>B</a:t>
            </a:r>
            <a:r>
              <a:rPr lang="en-US" sz="2800" dirty="0"/>
              <a:t>-V</a:t>
            </a:r>
            <a:r>
              <a:rPr lang="en-US" sz="2800" baseline="-25000" dirty="0"/>
              <a:t>A</a:t>
            </a:r>
          </a:p>
          <a:p>
            <a:pPr algn="ctr"/>
            <a:r>
              <a:rPr lang="en-US" sz="2800" dirty="0" err="1"/>
              <a:t>AnalogRead</a:t>
            </a:r>
            <a:r>
              <a:rPr lang="en-US" sz="2800" dirty="0"/>
              <a:t>() = V</a:t>
            </a:r>
            <a:r>
              <a:rPr lang="en-US" sz="2800" baseline="-25000" dirty="0"/>
              <a:t>W</a:t>
            </a:r>
            <a:r>
              <a:rPr lang="en-US" sz="2800" dirty="0"/>
              <a:t>/V</a:t>
            </a:r>
            <a:r>
              <a:rPr lang="en-US" sz="2800" baseline="-25000" dirty="0"/>
              <a:t>B</a:t>
            </a:r>
            <a:r>
              <a:rPr lang="en-US" sz="2800" dirty="0"/>
              <a:t> * 1024 </a:t>
            </a:r>
          </a:p>
        </p:txBody>
      </p:sp>
    </p:spTree>
    <p:extLst>
      <p:ext uri="{BB962C8B-B14F-4D97-AF65-F5344CB8AC3E}">
        <p14:creationId xmlns:p14="http://schemas.microsoft.com/office/powerpoint/2010/main" val="388873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Gimbals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158480" cy="4602164"/>
          </a:xfrm>
        </p:spPr>
        <p:txBody>
          <a:bodyPr/>
          <a:lstStyle/>
          <a:p>
            <a:r>
              <a:rPr lang="en-US" dirty="0"/>
              <a:t>The gimbals are connected to analog input pins on the MCU</a:t>
            </a:r>
          </a:p>
          <a:p>
            <a:r>
              <a:rPr lang="en-US" dirty="0" err="1"/>
              <a:t>analogRead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pin)</a:t>
            </a:r>
          </a:p>
          <a:p>
            <a:pPr lvl="1"/>
            <a:r>
              <a:rPr lang="en-US" dirty="0"/>
              <a:t>Takes a voltage between GND and </a:t>
            </a:r>
            <a:r>
              <a:rPr lang="en-US" dirty="0" err="1"/>
              <a:t>Vcc</a:t>
            </a:r>
            <a:r>
              <a:rPr lang="en-US" dirty="0"/>
              <a:t> and maps it to 0—1024</a:t>
            </a:r>
          </a:p>
          <a:p>
            <a:r>
              <a:rPr lang="en-US" dirty="0"/>
              <a:t>The Remote library defines constants for which pins to read.</a:t>
            </a:r>
          </a:p>
          <a:p>
            <a:pPr lvl="1"/>
            <a:r>
              <a:rPr lang="en-US" dirty="0"/>
              <a:t>firmware/libraries/Remote/</a:t>
            </a:r>
            <a:r>
              <a:rPr lang="en-US" dirty="0" err="1"/>
              <a:t>quad_remote.h</a:t>
            </a:r>
            <a:endParaRPr lang="en-US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300C9D9-6504-DD42-ACBC-73A2DEF1A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32893" r="61102" b="29186"/>
          <a:stretch/>
        </p:blipFill>
        <p:spPr>
          <a:xfrm>
            <a:off x="8909521" y="1045586"/>
            <a:ext cx="2771897" cy="2209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C6C5D47-E3D9-2247-BA33-2BDF4B94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1" t="29634" r="1323" b="32445"/>
          <a:stretch/>
        </p:blipFill>
        <p:spPr>
          <a:xfrm>
            <a:off x="8934122" y="3429000"/>
            <a:ext cx="277189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has 2 status LEDs</a:t>
            </a:r>
          </a:p>
          <a:p>
            <a:r>
              <a:rPr lang="en-US" dirty="0"/>
              <a:t>They are useful for letting you know when the quad is armed, etc.</a:t>
            </a:r>
          </a:p>
          <a:p>
            <a:r>
              <a:rPr lang="en-US" dirty="0"/>
              <a:t>Use </a:t>
            </a:r>
            <a:r>
              <a:rPr lang="en-US" dirty="0" err="1"/>
              <a:t>digital_write</a:t>
            </a:r>
            <a:r>
              <a:rPr lang="en-US" dirty="0"/>
              <a:t>() to control them.</a:t>
            </a:r>
          </a:p>
          <a:p>
            <a:r>
              <a:rPr lang="en-US" dirty="0"/>
              <a:t>See </a:t>
            </a:r>
            <a:r>
              <a:rPr lang="en-US" dirty="0" err="1"/>
              <a:t>quad_remote.h</a:t>
            </a:r>
            <a:r>
              <a:rPr lang="en-US" dirty="0"/>
              <a:t> for pins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202835DF-936D-5445-9A94-4D3432D8C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9" t="48860" r="28325" b="30404"/>
          <a:stretch/>
        </p:blipFill>
        <p:spPr>
          <a:xfrm>
            <a:off x="8474344" y="3108960"/>
            <a:ext cx="3108056" cy="2753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4A932C-2C6F-5A42-B390-CCC531DA7A9B}"/>
              </a:ext>
            </a:extLst>
          </p:cNvPr>
          <p:cNvSpPr/>
          <p:nvPr/>
        </p:nvSpPr>
        <p:spPr>
          <a:xfrm>
            <a:off x="9773920" y="3992880"/>
            <a:ext cx="426720" cy="4165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61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9604"/>
            <a:ext cx="10972800" cy="4602164"/>
          </a:xfrm>
        </p:spPr>
        <p:txBody>
          <a:bodyPr/>
          <a:lstStyle/>
          <a:p>
            <a:r>
              <a:rPr lang="en-US" dirty="0"/>
              <a:t>The remote has 7 buttons.</a:t>
            </a:r>
          </a:p>
          <a:p>
            <a:pPr lvl="1"/>
            <a:r>
              <a:rPr lang="en-US" dirty="0"/>
              <a:t>1 ”D-pad” – up, down, left, right, center</a:t>
            </a:r>
          </a:p>
          <a:p>
            <a:pPr lvl="1"/>
            <a:r>
              <a:rPr lang="en-US" dirty="0"/>
              <a:t>2 others (btn1, btn2)</a:t>
            </a:r>
          </a:p>
          <a:p>
            <a:r>
              <a:rPr lang="en-US" dirty="0"/>
              <a:t>The Remote library has two interfaces</a:t>
            </a:r>
          </a:p>
          <a:p>
            <a:pPr lvl="1"/>
            <a:r>
              <a:rPr lang="en-US" dirty="0"/>
              <a:t>Call-backs:  A function that is called when a button is pressed.</a:t>
            </a:r>
          </a:p>
          <a:p>
            <a:pPr lvl="1"/>
            <a:r>
              <a:rPr lang="en-US" dirty="0" err="1"/>
              <a:t>is_pressed</a:t>
            </a:r>
            <a:r>
              <a:rPr lang="en-US" dirty="0"/>
              <a:t>():  Check if a button is currently pressed.</a:t>
            </a:r>
          </a:p>
          <a:p>
            <a:r>
              <a:rPr lang="en-US" dirty="0"/>
              <a:t>Potential problems</a:t>
            </a:r>
          </a:p>
          <a:p>
            <a:pPr lvl="1"/>
            <a:r>
              <a:rPr lang="en-US" dirty="0"/>
              <a:t>Sometimes one press appears as several due to “bouncing”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81B9401-738D-DA4C-B522-6C12C32BC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1" t="45901" r="36556" b="35433"/>
          <a:stretch/>
        </p:blipFill>
        <p:spPr>
          <a:xfrm>
            <a:off x="8026400" y="531310"/>
            <a:ext cx="4042082" cy="24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9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Rotary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knob is ‘rotary encoder’</a:t>
            </a:r>
          </a:p>
          <a:p>
            <a:r>
              <a:rPr lang="en-US" dirty="0"/>
              <a:t>It can turn indefinitely in either direction.</a:t>
            </a:r>
          </a:p>
          <a:p>
            <a:r>
              <a:rPr lang="en-US" dirty="0"/>
              <a:t>The Remote library tracks its movement</a:t>
            </a:r>
          </a:p>
          <a:p>
            <a:pPr lvl="1"/>
            <a:r>
              <a:rPr lang="en-US" dirty="0"/>
              <a:t>Query current value with: knob1.getCurrentPos ()</a:t>
            </a:r>
          </a:p>
          <a:p>
            <a:pPr lvl="1"/>
            <a:r>
              <a:rPr lang="en-US" dirty="0"/>
              <a:t>Set current value with: knob1.setCurrentPos()</a:t>
            </a:r>
          </a:p>
          <a:p>
            <a:r>
              <a:rPr lang="en-US" dirty="0"/>
              <a:t>The knob also has a built-in button.  It works just like the others.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DE8DA8C-6E6A-E646-AAAA-290F8549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t="45174" r="41334" b="35970"/>
          <a:stretch/>
        </p:blipFill>
        <p:spPr>
          <a:xfrm>
            <a:off x="9519920" y="1353274"/>
            <a:ext cx="2397760" cy="22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8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3DF9-13CA-EC40-8EBB-6671A87F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Chargers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D17C-2038-9641-8F38-BEA15A0BD5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Remote’s integrated battery charger</a:t>
            </a:r>
          </a:p>
          <a:p>
            <a:pPr lvl="1"/>
            <a:r>
              <a:rPr lang="en-US" dirty="0"/>
              <a:t>Powered via USB</a:t>
            </a:r>
          </a:p>
          <a:p>
            <a:pPr lvl="1"/>
            <a:r>
              <a:rPr lang="en-US" dirty="0"/>
              <a:t>It draws less than 500mA, which is the USB standard</a:t>
            </a:r>
          </a:p>
          <a:p>
            <a:r>
              <a:rPr lang="en-US" dirty="0"/>
              <a:t>Duo LiPo charger</a:t>
            </a:r>
          </a:p>
          <a:p>
            <a:pPr lvl="1"/>
            <a:r>
              <a:rPr lang="en-US" dirty="0"/>
              <a:t>Usually, we assemble this in class</a:t>
            </a:r>
          </a:p>
          <a:p>
            <a:pPr lvl="1"/>
            <a:r>
              <a:rPr lang="en-US" dirty="0"/>
              <a:t>Needs a higher-powered USB port (like a tablet charger)</a:t>
            </a:r>
          </a:p>
          <a:p>
            <a:pPr lvl="1"/>
            <a:r>
              <a:rPr lang="en-US" dirty="0"/>
              <a:t>~1A max (with two batteries constant-current charging)</a:t>
            </a:r>
          </a:p>
          <a:p>
            <a:pPr lvl="1"/>
            <a:r>
              <a:rPr lang="en-US" dirty="0"/>
              <a:t>It gets a little hot</a:t>
            </a:r>
          </a:p>
          <a:p>
            <a:r>
              <a:rPr lang="en-US" dirty="0"/>
              <a:t>Status lights</a:t>
            </a:r>
          </a:p>
          <a:p>
            <a:pPr lvl="1"/>
            <a:r>
              <a:rPr lang="en-US" dirty="0"/>
              <a:t>Green means charged</a:t>
            </a:r>
          </a:p>
          <a:p>
            <a:pPr lvl="1"/>
            <a:r>
              <a:rPr lang="en-US" dirty="0"/>
              <a:t>Red means charging</a:t>
            </a:r>
          </a:p>
          <a:p>
            <a:pPr lvl="1"/>
            <a:r>
              <a:rPr lang="en-US" dirty="0"/>
              <a:t>Both mean no battery</a:t>
            </a:r>
          </a:p>
          <a:p>
            <a:r>
              <a:rPr lang="en-US" dirty="0"/>
              <a:t>The FCB/Quad runs through batteries fast</a:t>
            </a:r>
          </a:p>
          <a:p>
            <a:pPr lvl="1"/>
            <a:r>
              <a:rPr lang="en-US" dirty="0"/>
              <a:t>Keep chargers occupied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71FA6-3EEE-CA4B-8F43-FDC114C8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9" t="6451" r="64669" b="9770"/>
          <a:stretch/>
        </p:blipFill>
        <p:spPr>
          <a:xfrm>
            <a:off x="5854391" y="978190"/>
            <a:ext cx="1588205" cy="5147974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162DAF-5DFB-3149-906B-9A0B71D1D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2" t="29852" r="12592" b="32024"/>
          <a:stretch/>
        </p:blipFill>
        <p:spPr>
          <a:xfrm>
            <a:off x="7576803" y="4043401"/>
            <a:ext cx="4392147" cy="20827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7D9724-0A94-4F4D-AD2F-866ADE7F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3" y="978190"/>
            <a:ext cx="4402018" cy="293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5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E2C9-5DEA-A246-9311-E71FD4BD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Programmer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5090-9515-5244-AF63-DA69BE366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49" t="16817" b="1980"/>
          <a:stretch/>
        </p:blipFill>
        <p:spPr>
          <a:xfrm>
            <a:off x="9351742" y="705574"/>
            <a:ext cx="1986700" cy="523577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631E54-8B7C-C54E-8814-DC14440117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USB-serial converter connects to your laptop</a:t>
            </a:r>
          </a:p>
          <a:p>
            <a:r>
              <a:rPr lang="en-US" dirty="0"/>
              <a:t>The switch at lower-right routes the serial line</a:t>
            </a:r>
          </a:p>
          <a:p>
            <a:pPr lvl="1"/>
            <a:r>
              <a:rPr lang="en-US" dirty="0"/>
              <a:t>Remote control MCU (“RC”)</a:t>
            </a:r>
          </a:p>
          <a:p>
            <a:pPr lvl="1"/>
            <a:r>
              <a:rPr lang="en-US" dirty="0"/>
              <a:t>4-pin programming port (“QUAD”)</a:t>
            </a:r>
          </a:p>
          <a:p>
            <a:pPr lvl="1"/>
            <a:r>
              <a:rPr lang="en-US" dirty="0"/>
              <a:t>Match ‘B’ to black wire and ‘G’ to green wire.</a:t>
            </a:r>
          </a:p>
          <a:p>
            <a:r>
              <a:rPr lang="en-US" dirty="0"/>
              <a:t>The remote programs itself and the quadcopter via USB</a:t>
            </a:r>
          </a:p>
          <a:p>
            <a:r>
              <a:rPr lang="en-US" dirty="0"/>
              <a:t>Serial debugging with Arduino</a:t>
            </a:r>
          </a:p>
        </p:txBody>
      </p:sp>
      <p:pic>
        <p:nvPicPr>
          <p:cNvPr id="13" name="Content Placeholder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252D5CF-ADED-754D-BBD1-0A5D7A0E7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t="26879" r="27911" b="13188"/>
          <a:stretch/>
        </p:blipFill>
        <p:spPr>
          <a:xfrm>
            <a:off x="6430945" y="493255"/>
            <a:ext cx="2433452" cy="2193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EF1D6B-8631-C64B-9B8B-6481684AC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0" t="19733" r="17849" b="12050"/>
          <a:stretch/>
        </p:blipFill>
        <p:spPr>
          <a:xfrm>
            <a:off x="6248402" y="3323462"/>
            <a:ext cx="2911801" cy="29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7D74-3A44-1245-989D-34C90FA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320B-0DE0-AD4D-ACA4-2CE9E260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LCD can provide feedback to the pilot.</a:t>
            </a:r>
          </a:p>
          <a:p>
            <a:pPr lvl="1"/>
            <a:r>
              <a:rPr lang="en-US" dirty="0"/>
              <a:t>UI for calibration and tuning</a:t>
            </a:r>
          </a:p>
          <a:p>
            <a:r>
              <a:rPr lang="en-US" dirty="0"/>
              <a:t>The Remote library defines an object called `</a:t>
            </a:r>
            <a:r>
              <a:rPr lang="en-US" dirty="0" err="1"/>
              <a:t>lcd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You write to it just like a serial port.</a:t>
            </a:r>
          </a:p>
          <a:p>
            <a:pPr lvl="1"/>
            <a:r>
              <a:rPr lang="en-US" dirty="0"/>
              <a:t>Some other operations too.</a:t>
            </a:r>
          </a:p>
          <a:p>
            <a:pPr lvl="1"/>
            <a:r>
              <a:rPr lang="en-US" dirty="0"/>
              <a:t>See lab and examples.</a:t>
            </a:r>
          </a:p>
          <a:p>
            <a:r>
              <a:rPr lang="en-US" dirty="0"/>
              <a:t>It has a RGB backlight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FB97665-9429-8F4A-AA69-D3BD2A7AA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32893" r="22478" b="36296"/>
          <a:stretch/>
        </p:blipFill>
        <p:spPr>
          <a:xfrm>
            <a:off x="6746240" y="4013200"/>
            <a:ext cx="4836160" cy="21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B177-74BB-8144-B6A2-02F80123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4B3BF-6CB1-1F42-AD16-40852A315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FE695-D0FA-9D46-9508-FFE5125D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24" t="7674" r="23058" b="53677"/>
          <a:stretch/>
        </p:blipFill>
        <p:spPr>
          <a:xfrm>
            <a:off x="6712299" y="1918328"/>
            <a:ext cx="4180114" cy="4266123"/>
          </a:xfrm>
          <a:prstGeom prst="rect">
            <a:avLst/>
          </a:prstGeom>
        </p:spPr>
      </p:pic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F20CB49A-621B-4443-905A-B0F48899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9" t="28021" r="42672" b="52248"/>
          <a:stretch/>
        </p:blipFill>
        <p:spPr>
          <a:xfrm>
            <a:off x="1589314" y="2328934"/>
            <a:ext cx="3444910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05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208B-FFBC-2741-82D3-B15A2F86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and Software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1FA84-DAF0-1C42-9343-33D7F1B1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remote, FCB, and your quadcopter use the same radio.</a:t>
            </a:r>
          </a:p>
          <a:p>
            <a:pPr lvl="1"/>
            <a:r>
              <a:rPr lang="en-US" dirty="0"/>
              <a:t>2.4GHz IEEE 802.15.4</a:t>
            </a:r>
          </a:p>
          <a:p>
            <a:pPr lvl="1"/>
            <a:r>
              <a:rPr lang="en-US" dirty="0"/>
              <a:t>Physical and media access control (MAC) layers</a:t>
            </a:r>
          </a:p>
          <a:p>
            <a:pPr lvl="1"/>
            <a:r>
              <a:rPr lang="en-US" dirty="0"/>
              <a:t>Common basis for embedded wireless standard (e.g., Zigbee, 6LoWPAN)</a:t>
            </a:r>
          </a:p>
          <a:p>
            <a:r>
              <a:rPr lang="en-US" dirty="0"/>
              <a:t>The ‘</a:t>
            </a:r>
            <a:r>
              <a:rPr lang="en-US" dirty="0" err="1"/>
              <a:t>Radio.h</a:t>
            </a:r>
            <a:r>
              <a:rPr lang="en-US" dirty="0"/>
              <a:t>’ library provides access.</a:t>
            </a:r>
          </a:p>
          <a:p>
            <a:r>
              <a:rPr lang="en-US" dirty="0"/>
              <a:t>There are 11 channels	</a:t>
            </a:r>
          </a:p>
          <a:p>
            <a:pPr lvl="1"/>
            <a:r>
              <a:rPr lang="en-US" dirty="0" err="1"/>
              <a:t>Eaglint</a:t>
            </a:r>
            <a:r>
              <a:rPr lang="en-US" dirty="0"/>
              <a:t> will allocate your team a channel when you create your group.</a:t>
            </a:r>
          </a:p>
          <a:p>
            <a:pPr lvl="1"/>
            <a:r>
              <a:rPr lang="en-US" i="1" dirty="0"/>
              <a:t>Since you are at home, the channel doesn’t matter that much.  You can use whatever you like.  Some will be noisier around your house than others.</a:t>
            </a:r>
          </a:p>
          <a:p>
            <a:pPr lvl="1"/>
            <a:r>
              <a:rPr lang="en-US" dirty="0"/>
              <a:t>It’s not private, so you must share nicely – don’t transmit constantly</a:t>
            </a:r>
          </a:p>
          <a:p>
            <a:pPr lvl="1"/>
            <a:r>
              <a:rPr lang="en-US" dirty="0"/>
              <a:t>Set your channel with: </a:t>
            </a:r>
            <a:r>
              <a:rPr lang="en-US" dirty="0" err="1"/>
              <a:t>rfBegin</a:t>
            </a:r>
            <a:r>
              <a:rPr lang="en-US" dirty="0"/>
              <a:t>(WIRELESS_CHANNEL); </a:t>
            </a:r>
          </a:p>
          <a:p>
            <a:r>
              <a:rPr lang="en-US" dirty="0"/>
              <a:t>Send data with: </a:t>
            </a:r>
            <a:r>
              <a:rPr lang="en-US" dirty="0" err="1"/>
              <a:t>rfWrite</a:t>
            </a:r>
            <a:r>
              <a:rPr lang="en-US" dirty="0"/>
              <a:t>(&lt;data&gt;)</a:t>
            </a:r>
          </a:p>
          <a:p>
            <a:r>
              <a:rPr lang="en-US" dirty="0"/>
              <a:t>Receive data (if available) with : </a:t>
            </a:r>
            <a:r>
              <a:rPr lang="en-US" dirty="0" err="1"/>
              <a:t>rfRead</a:t>
            </a:r>
            <a:r>
              <a:rPr lang="en-US" dirty="0"/>
              <a:t>(&lt;data&gt;)</a:t>
            </a:r>
          </a:p>
        </p:txBody>
      </p:sp>
    </p:spTree>
    <p:extLst>
      <p:ext uri="{BB962C8B-B14F-4D97-AF65-F5344CB8AC3E}">
        <p14:creationId xmlns:p14="http://schemas.microsoft.com/office/powerpoint/2010/main" val="170415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244A-05BA-1443-8EDF-B451D9C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 of the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0536-DF50-1646-908F-60FE1AF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remote and FCB are loaned to you.</a:t>
            </a:r>
          </a:p>
          <a:p>
            <a:r>
              <a:rPr lang="en-US" dirty="0"/>
              <a:t>Take care of them!!!</a:t>
            </a:r>
          </a:p>
          <a:p>
            <a:r>
              <a:rPr lang="en-US" dirty="0"/>
              <a:t>If you break them through neglect or abuse or loose them, you must pay for their replacement/repair.</a:t>
            </a:r>
          </a:p>
        </p:txBody>
      </p:sp>
      <p:pic>
        <p:nvPicPr>
          <p:cNvPr id="1026" name="Picture 2" descr="What my first time at In-N-Out was like - Business Insider">
            <a:extLst>
              <a:ext uri="{FF2B5EF4-FFF2-40B4-BE49-F238E27FC236}">
                <a16:creationId xmlns:a16="http://schemas.microsoft.com/office/drawing/2014/main" id="{55777B6C-F2A0-8F40-A4D9-8BB61884CC52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36" y="1524000"/>
            <a:ext cx="464012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ED520DA2-9BCB-1E44-9D31-43CD3B41CF1C}"/>
              </a:ext>
            </a:extLst>
          </p:cNvPr>
          <p:cNvSpPr/>
          <p:nvPr/>
        </p:nvSpPr>
        <p:spPr>
          <a:xfrm>
            <a:off x="5943600" y="899001"/>
            <a:ext cx="5852160" cy="5852160"/>
          </a:xfrm>
          <a:prstGeom prst="noSmoking">
            <a:avLst>
              <a:gd name="adj" fmla="val 7630"/>
            </a:avLst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85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8CB2-BC5F-EF4A-8304-FEECA2BF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Radio: What To Send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0B42-372B-5844-8BCA-E81D45F2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must define the packet format for your remote/quad.</a:t>
            </a:r>
          </a:p>
          <a:p>
            <a:pPr lvl="1"/>
            <a:r>
              <a:rPr lang="en-US" dirty="0"/>
              <a:t>The easiest thing to do is define a struct that has everything you need.</a:t>
            </a:r>
          </a:p>
          <a:p>
            <a:pPr lvl="1"/>
            <a:r>
              <a:rPr lang="en-US" dirty="0"/>
              <a:t>It can be up to 128 bytes</a:t>
            </a:r>
          </a:p>
          <a:p>
            <a:r>
              <a:rPr lang="en-US" dirty="0"/>
              <a:t>You must reject packets from other sources (noise and other teams)</a:t>
            </a:r>
          </a:p>
          <a:p>
            <a:pPr lvl="1"/>
            <a:r>
              <a:rPr lang="en-US" dirty="0"/>
              <a:t>Include a ‘magic number’, unique to your team</a:t>
            </a:r>
          </a:p>
          <a:p>
            <a:pPr lvl="1"/>
            <a:r>
              <a:rPr lang="en-US" dirty="0"/>
              <a:t>Include a checksum (highly recommended)</a:t>
            </a:r>
          </a:p>
          <a:p>
            <a:pPr lvl="1"/>
            <a:r>
              <a:rPr lang="en-US" dirty="0"/>
              <a:t>Always check the length of the data you read (it should match the size of your struct)</a:t>
            </a:r>
          </a:p>
          <a:p>
            <a:r>
              <a:rPr lang="en-US" dirty="0"/>
              <a:t>You will need to send telemetry from the quad too</a:t>
            </a:r>
          </a:p>
          <a:p>
            <a:pPr lvl="1"/>
            <a:r>
              <a:rPr lang="en-US" dirty="0"/>
              <a:t>At least to managing arming properly.</a:t>
            </a:r>
          </a:p>
          <a:p>
            <a:pPr lvl="1"/>
            <a:r>
              <a:rPr lang="en-US" dirty="0"/>
              <a:t>And whatever else you want.</a:t>
            </a:r>
          </a:p>
          <a:p>
            <a:pPr lvl="1"/>
            <a:r>
              <a:rPr lang="en-US" dirty="0"/>
              <a:t>You can (and probably should) use a different packet format.</a:t>
            </a:r>
          </a:p>
        </p:txBody>
      </p:sp>
    </p:spTree>
    <p:extLst>
      <p:ext uri="{BB962C8B-B14F-4D97-AF65-F5344CB8AC3E}">
        <p14:creationId xmlns:p14="http://schemas.microsoft.com/office/powerpoint/2010/main" val="690153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76356-2220-B14A-AB9D-6175B9915D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Controlled Motors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B727AC2-E19C-0949-8A65-95FE1712B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A8B6C53-DBE0-674E-B9AC-0E77312E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317932" y="2242256"/>
            <a:ext cx="4340668" cy="3618268"/>
          </a:xfrm>
          <a:prstGeom prst="rect">
            <a:avLst/>
          </a:prstGeom>
        </p:spPr>
      </p:pic>
      <p:pic>
        <p:nvPicPr>
          <p:cNvPr id="8" name="Picture 7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0397B469-9995-0C49-868A-345001137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33400" y="2907383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D6AD-7B7B-E340-A828-307856DA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The Basics for Your Remote and Quad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B7B0-5262-ED48-A551-E577DD2BC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Remote</a:t>
            </a:r>
          </a:p>
          <a:p>
            <a:pPr lvl="1"/>
            <a:r>
              <a:rPr lang="en-US" dirty="0"/>
              <a:t>Read user input</a:t>
            </a:r>
          </a:p>
          <a:p>
            <a:pPr lvl="1"/>
            <a:r>
              <a:rPr lang="en-US" dirty="0"/>
              <a:t>Build a simple user interface</a:t>
            </a:r>
          </a:p>
          <a:p>
            <a:pPr lvl="1"/>
            <a:r>
              <a:rPr lang="en-US" dirty="0"/>
              <a:t>Transmit commands to the quadcopter</a:t>
            </a:r>
          </a:p>
          <a:p>
            <a:pPr lvl="1"/>
            <a:r>
              <a:rPr lang="en-US" dirty="0"/>
              <a:t>Calibration</a:t>
            </a:r>
          </a:p>
          <a:p>
            <a:pPr lvl="1"/>
            <a:r>
              <a:rPr lang="en-US" dirty="0"/>
              <a:t>Arming (for safety)</a:t>
            </a:r>
          </a:p>
          <a:p>
            <a:r>
              <a:rPr lang="en-US" dirty="0"/>
              <a:t>Quadcopter</a:t>
            </a:r>
          </a:p>
          <a:p>
            <a:pPr lvl="1"/>
            <a:r>
              <a:rPr lang="en-US" dirty="0"/>
              <a:t>Receive commands</a:t>
            </a:r>
          </a:p>
          <a:p>
            <a:pPr lvl="1"/>
            <a:r>
              <a:rPr lang="en-US" dirty="0"/>
              <a:t>Control the motors</a:t>
            </a:r>
          </a:p>
          <a:p>
            <a:pPr lvl="1"/>
            <a:r>
              <a:rPr lang="en-US" dirty="0"/>
              <a:t>Arming (for safety)</a:t>
            </a:r>
          </a:p>
        </p:txBody>
      </p:sp>
    </p:spTree>
    <p:extLst>
      <p:ext uri="{BB962C8B-B14F-4D97-AF65-F5344CB8AC3E}">
        <p14:creationId xmlns:p14="http://schemas.microsoft.com/office/powerpoint/2010/main" val="3367623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Software Path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Scale and bound gimbal readings </a:t>
            </a:r>
          </a:p>
          <a:p>
            <a:pPr lvl="1"/>
            <a:r>
              <a:rPr lang="en-US" dirty="0"/>
              <a:t>P, Y, R: -128 to 127 </a:t>
            </a:r>
          </a:p>
          <a:p>
            <a:pPr lvl="1"/>
            <a:r>
              <a:rPr lang="en-US" dirty="0"/>
              <a:t>T: 0 to 255</a:t>
            </a:r>
          </a:p>
          <a:p>
            <a:r>
              <a:rPr lang="en-US" dirty="0"/>
              <a:t>Tuning parameters</a:t>
            </a:r>
          </a:p>
          <a:p>
            <a:pPr lvl="1"/>
            <a:r>
              <a:rPr lang="en-US" dirty="0"/>
              <a:t>Set tuning parameters with the UI</a:t>
            </a:r>
          </a:p>
          <a:p>
            <a:pPr lvl="1"/>
            <a:r>
              <a:rPr lang="en-US" dirty="0"/>
              <a:t>Send them to the quadcopter</a:t>
            </a:r>
          </a:p>
          <a:p>
            <a:r>
              <a:rPr lang="en-US" dirty="0"/>
              <a:t>Transmit updates at 10-20Hz.</a:t>
            </a:r>
          </a:p>
          <a:p>
            <a:pPr lvl="1"/>
            <a:r>
              <a:rPr lang="en-US" dirty="0"/>
              <a:t>No faster – share the spectrum!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89BFF-AD73-FA4C-91FD-1FB9014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1" y="1253331"/>
            <a:ext cx="6311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8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Datapath for This Lab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throttle</a:t>
            </a:r>
          </a:p>
          <a:p>
            <a:r>
              <a:rPr lang="en-US" dirty="0"/>
              <a:t>Control the motors</a:t>
            </a:r>
          </a:p>
          <a:p>
            <a:r>
              <a:rPr lang="en-US" dirty="0"/>
              <a:t>Separately: Verify you can read the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D097-C3D6-874C-BBE4-40970BD657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8B3B-30E3-3E44-AE99-29366FD8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70" y="2314388"/>
            <a:ext cx="4267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3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C3DCA-F485-2C47-A48A-35D86237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Arming the Quad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37467-B8C6-A449-BAF1-70361B43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motors should not turn on accidently (e.g., by default, if the throttle happens to be on, if you bump the throttle) – it’s dangerous</a:t>
            </a:r>
          </a:p>
          <a:p>
            <a:r>
              <a:rPr lang="en-US" dirty="0"/>
              <a:t>Your firmware must properly ”arm” the quadcopter</a:t>
            </a:r>
          </a:p>
          <a:p>
            <a:pPr lvl="1"/>
            <a:r>
              <a:rPr lang="en-US" dirty="0"/>
              <a:t>Push the gimbals out and down (left to lower left, right to lower right)</a:t>
            </a:r>
          </a:p>
          <a:p>
            <a:pPr lvl="1"/>
            <a:r>
              <a:rPr lang="en-US" dirty="0"/>
              <a:t>Forces throttle to zero.</a:t>
            </a:r>
          </a:p>
          <a:p>
            <a:pPr lvl="1"/>
            <a:r>
              <a:rPr lang="en-US" dirty="0"/>
              <a:t>Unlikely to happen by accident.</a:t>
            </a:r>
          </a:p>
          <a:p>
            <a:r>
              <a:rPr lang="en-US" dirty="0"/>
              <a:t>Turn on an LED on the FCB when it is armed.</a:t>
            </a:r>
          </a:p>
          <a:p>
            <a:r>
              <a:rPr lang="en-US" dirty="0"/>
              <a:t>Turn off the LED when it’s disarmed.</a:t>
            </a:r>
          </a:p>
          <a:p>
            <a:r>
              <a:rPr lang="en-US" dirty="0"/>
              <a:t>Resetting the remote or the FCB should disarm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51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AF504C-F84E-6C4F-91D7-A415764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C4842A-1E23-2E4D-A16E-FB44B56D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range of values from your gimbals will vary.</a:t>
            </a:r>
          </a:p>
          <a:p>
            <a:r>
              <a:rPr lang="en-US" dirty="0"/>
              <a:t>You need a consistent range to control your quad.</a:t>
            </a:r>
          </a:p>
          <a:p>
            <a:r>
              <a:rPr lang="en-US" dirty="0"/>
              <a:t>Your remote needs a calibration mode where it learns the actual range</a:t>
            </a:r>
          </a:p>
          <a:p>
            <a:r>
              <a:rPr lang="en-US" dirty="0"/>
              <a:t>You should map the actual range to (0-255) for throttle, and (-128 to 127)  for everything else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Calibration mode should only be available when the FCB is disarmed</a:t>
            </a:r>
          </a:p>
          <a:p>
            <a:pPr lvl="1"/>
            <a:r>
              <a:rPr lang="en-US" dirty="0"/>
              <a:t>You must save the calibration measurements in the MCU’s EEPROM (see lab for details)</a:t>
            </a:r>
          </a:p>
          <a:p>
            <a:pPr lvl="1"/>
            <a:r>
              <a:rPr lang="en-US" dirty="0"/>
              <a:t>You must provide some feed back via the LCD so the user knows what’s going on.</a:t>
            </a:r>
          </a:p>
        </p:txBody>
      </p:sp>
    </p:spTree>
    <p:extLst>
      <p:ext uri="{BB962C8B-B14F-4D97-AF65-F5344CB8AC3E}">
        <p14:creationId xmlns:p14="http://schemas.microsoft.com/office/powerpoint/2010/main" val="4128476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FCB and the Remote with the Arduino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825625"/>
            <a:ext cx="5638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User-friendly IDE for </a:t>
            </a:r>
            <a:r>
              <a:rPr lang="en-US" dirty="0" err="1"/>
              <a:t>Arduino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Programming the microcontroller is easy</a:t>
            </a:r>
          </a:p>
          <a:p>
            <a:pPr lvl="1"/>
            <a:r>
              <a:rPr lang="en-US" dirty="0"/>
              <a:t>Installation is easy</a:t>
            </a:r>
          </a:p>
          <a:p>
            <a:pPr lvl="1"/>
            <a:r>
              <a:rPr lang="en-US" dirty="0"/>
              <a:t>Use version &gt;= 1.8.12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Tools-&gt;Board-&gt;Quad Class </a:t>
            </a:r>
            <a:r>
              <a:rPr lang="en-US" dirty="0" err="1"/>
              <a:t>Atmega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Tools-&gt;programmer-&gt;</a:t>
            </a:r>
            <a:r>
              <a:rPr lang="en-US" dirty="0" err="1"/>
              <a:t>USBTinyISP</a:t>
            </a:r>
            <a:endParaRPr lang="en-US" dirty="0"/>
          </a:p>
          <a:p>
            <a:pPr lvl="1"/>
            <a:r>
              <a:rPr lang="en-US" dirty="0"/>
              <a:t>Tools-&gt;Port-&gt;Com </a:t>
            </a:r>
            <a:r>
              <a:rPr lang="en-US" i="1" dirty="0"/>
              <a:t>n</a:t>
            </a:r>
            <a:r>
              <a:rPr lang="en-US" dirty="0"/>
              <a:t> (windows, choose largest </a:t>
            </a:r>
            <a:r>
              <a:rPr lang="en-US" i="1" dirty="0"/>
              <a:t>n </a:t>
            </a:r>
            <a:r>
              <a:rPr lang="en-US" dirty="0"/>
              <a:t>available)</a:t>
            </a:r>
          </a:p>
          <a:p>
            <a:pPr lvl="1"/>
            <a:r>
              <a:rPr lang="en-US" dirty="0"/>
              <a:t>Tools-&gt;Port-&gt;cu… (pick the one that appeared when you plugged in the remote)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70" y="1417639"/>
            <a:ext cx="4059562" cy="48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6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9B3F-FB5B-F34E-BA49-B0D5CE59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3F46-F55E-2D4A-8179-7D957299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</a:t>
            </a:r>
            <a:r>
              <a:rPr lang="en-US" dirty="0" err="1"/>
              <a:t>knobs_and_buttons.ino</a:t>
            </a:r>
            <a:endParaRPr lang="en-US" dirty="0"/>
          </a:p>
          <a:p>
            <a:r>
              <a:rPr lang="en-US" dirty="0"/>
              <a:t>Demo solution</a:t>
            </a:r>
          </a:p>
        </p:txBody>
      </p:sp>
    </p:spTree>
    <p:extLst>
      <p:ext uri="{BB962C8B-B14F-4D97-AF65-F5344CB8AC3E}">
        <p14:creationId xmlns:p14="http://schemas.microsoft.com/office/powerpoint/2010/main" val="3217273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99BC-9D9F-4E48-B824-DCC76190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D61-80B8-584B-A565-14C87051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(and all future) are in (the same) groups of two.</a:t>
            </a:r>
          </a:p>
          <a:p>
            <a:r>
              <a:rPr lang="en-US" dirty="0"/>
              <a:t>Create group on </a:t>
            </a:r>
            <a:r>
              <a:rPr lang="en-US" dirty="0" err="1"/>
              <a:t>eaglint</a:t>
            </a:r>
            <a:endParaRPr lang="en-US" dirty="0"/>
          </a:p>
          <a:p>
            <a:r>
              <a:rPr lang="en-US" dirty="0"/>
              <a:t>Create group assignment on </a:t>
            </a:r>
            <a:r>
              <a:rPr lang="en-US" dirty="0" err="1"/>
              <a:t>github</a:t>
            </a:r>
            <a:r>
              <a:rPr lang="en-US" dirty="0"/>
              <a:t> classroom</a:t>
            </a:r>
          </a:p>
          <a:p>
            <a:pPr lvl="1"/>
            <a:r>
              <a:rPr lang="en-US" b="1" dirty="0"/>
              <a:t>Use exactly the same name!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9847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Lab</a:t>
            </a:r>
          </a:p>
          <a:p>
            <a:pPr lvl="1"/>
            <a:r>
              <a:rPr lang="en-US" dirty="0"/>
              <a:t>Meet the hardware</a:t>
            </a:r>
          </a:p>
          <a:p>
            <a:pPr lvl="1"/>
            <a:r>
              <a:rPr lang="en-US" dirty="0"/>
              <a:t>Learn to use it</a:t>
            </a:r>
          </a:p>
          <a:p>
            <a:r>
              <a:rPr lang="en-US" dirty="0"/>
              <a:t>Sensing Lab – IMU Filtering</a:t>
            </a:r>
          </a:p>
          <a:p>
            <a:r>
              <a:rPr lang="en-US" dirty="0"/>
              <a:t>PID Lab – Implement control</a:t>
            </a:r>
          </a:p>
          <a:p>
            <a:r>
              <a:rPr lang="en-US" dirty="0"/>
              <a:t>Flight Lab – Flight!</a:t>
            </a:r>
          </a:p>
          <a:p>
            <a:r>
              <a:rPr lang="en-US" dirty="0"/>
              <a:t>Do everything on the Test Stand </a:t>
            </a:r>
            <a:r>
              <a:rPr lang="en-US" strike="sngStrike" dirty="0"/>
              <a:t>first, then move to your quadcopter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84003-390E-7948-924E-86D45D6FD8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ACF536E-C410-8147-9B02-CEFC50ED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t="30092" r="22623" b="1"/>
          <a:stretch/>
        </p:blipFill>
        <p:spPr>
          <a:xfrm>
            <a:off x="7186325" y="804740"/>
            <a:ext cx="3357798" cy="2798973"/>
          </a:xfrm>
          <a:prstGeom prst="rect">
            <a:avLst/>
          </a:prstGeom>
        </p:spPr>
      </p:pic>
      <p:pic>
        <p:nvPicPr>
          <p:cNvPr id="7" name="Picture 6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4EACDE59-E15B-1D47-8B32-249146852A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6096000" y="4158677"/>
            <a:ext cx="5538448" cy="228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28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5FD3-CEBC-7448-A74F-989934BE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 the Remote and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8345-0B38-9144-BF31-E48CCBA5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up and get a kit.</a:t>
            </a:r>
          </a:p>
          <a:p>
            <a:r>
              <a:rPr lang="en-US" dirty="0"/>
              <a:t>Get started.</a:t>
            </a:r>
          </a:p>
          <a:p>
            <a:r>
              <a:rPr lang="en-US" dirty="0"/>
              <a:t>Instructions are and photos are in the lab.</a:t>
            </a:r>
          </a:p>
          <a:p>
            <a:r>
              <a:rPr lang="en-US" dirty="0"/>
              <a:t>There’s a video online.</a:t>
            </a:r>
          </a:p>
        </p:txBody>
      </p:sp>
    </p:spTree>
    <p:extLst>
      <p:ext uri="{BB962C8B-B14F-4D97-AF65-F5344CB8AC3E}">
        <p14:creationId xmlns:p14="http://schemas.microsoft.com/office/powerpoint/2010/main" val="1608103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58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Assembling the Quadcopter and Remote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63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The Hardware Lab Checklist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7950-F23C-BF44-BED5-CCA7C0A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A9C5-336E-9A46-A561-2BCF8B4F8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minutes of questions</a:t>
            </a:r>
          </a:p>
          <a:p>
            <a:r>
              <a:rPr lang="en-US" dirty="0"/>
              <a:t>70 minutes of lecture</a:t>
            </a:r>
          </a:p>
          <a:p>
            <a:r>
              <a:rPr lang="en-US" dirty="0"/>
              <a:t>They completed assembly of the remotes and test stands in 1-2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66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Multi-rotor aircraft are inherently unstable</a:t>
            </a:r>
          </a:p>
          <a:p>
            <a:pPr lvl="1"/>
            <a:r>
              <a:rPr lang="en-US" dirty="0"/>
              <a:t>Mismatched motor power (voltage variation, manufacturing variation in motors or props)</a:t>
            </a:r>
          </a:p>
          <a:p>
            <a:pPr lvl="1"/>
            <a:r>
              <a:rPr lang="en-US" dirty="0"/>
              <a:t>Variation in air currents and density.</a:t>
            </a:r>
          </a:p>
          <a:p>
            <a:pPr lvl="1"/>
            <a:r>
              <a:rPr lang="en-US" dirty="0"/>
              <a:t>Once perturbed, there’s no force acting on the aircraft to return it to equilibrium.</a:t>
            </a:r>
          </a:p>
        </p:txBody>
      </p:sp>
    </p:spTree>
    <p:extLst>
      <p:ext uri="{BB962C8B-B14F-4D97-AF65-F5344CB8AC3E}">
        <p14:creationId xmlns:p14="http://schemas.microsoft.com/office/powerpoint/2010/main" val="1849892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Multi-rotor aircraft require a closed loop controller</a:t>
            </a:r>
          </a:p>
          <a:p>
            <a:pPr lvl="1"/>
            <a:r>
              <a:rPr lang="en-US" dirty="0"/>
              <a:t>Sensors detect aircraft movement and orientation</a:t>
            </a:r>
          </a:p>
          <a:p>
            <a:pPr lvl="1"/>
            <a:r>
              <a:rPr lang="en-US" dirty="0"/>
              <a:t>Controller adjusts the power to motors to maintain desired location and orientation</a:t>
            </a:r>
          </a:p>
          <a:p>
            <a:r>
              <a:rPr lang="en-US" dirty="0"/>
              <a:t>Multi-rotor aircraft use a few sensors to maintain stability</a:t>
            </a:r>
          </a:p>
          <a:p>
            <a:pPr lvl="1"/>
            <a:r>
              <a:rPr lang="en-US" dirty="0"/>
              <a:t>Accelerometers (absolute pitch and roll)</a:t>
            </a:r>
          </a:p>
          <a:p>
            <a:pPr lvl="1"/>
            <a:r>
              <a:rPr lang="en-US" dirty="0"/>
              <a:t>Gyroscopes (changes in pitch, roll, and yaw)</a:t>
            </a:r>
          </a:p>
          <a:p>
            <a:r>
              <a:rPr lang="en-US" dirty="0"/>
              <a:t>The flight computer implements the control algorithm</a:t>
            </a:r>
          </a:p>
          <a:p>
            <a:pPr lvl="1"/>
            <a:r>
              <a:rPr lang="en-US" dirty="0"/>
              <a:t>Usually a </a:t>
            </a:r>
            <a:r>
              <a:rPr lang="en-US" i="1" dirty="0"/>
              <a:t>proportional, integral, derivative (PID)</a:t>
            </a:r>
            <a:r>
              <a:rPr lang="en-US" dirty="0"/>
              <a:t> controller implemented in software.</a:t>
            </a:r>
          </a:p>
          <a:p>
            <a:pPr lvl="1"/>
            <a:r>
              <a:rPr lang="en-US" dirty="0"/>
              <a:t>We will talk more about this later.</a:t>
            </a:r>
          </a:p>
          <a:p>
            <a:r>
              <a:rPr lang="en-US" dirty="0"/>
              <a:t>With PID controllers for pitch, yaw, and roll </a:t>
            </a:r>
            <a:r>
              <a:rPr lang="en-US" dirty="0" err="1"/>
              <a:t>multirotor</a:t>
            </a:r>
            <a:r>
              <a:rPr lang="en-US" dirty="0"/>
              <a:t> aircraft can achieve stable flight.</a:t>
            </a:r>
          </a:p>
        </p:txBody>
      </p:sp>
    </p:spTree>
    <p:extLst>
      <p:ext uri="{BB962C8B-B14F-4D97-AF65-F5344CB8AC3E}">
        <p14:creationId xmlns:p14="http://schemas.microsoft.com/office/powerpoint/2010/main" val="1244924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multi-rotor aircraft can do more</a:t>
            </a:r>
          </a:p>
          <a:p>
            <a:pPr lvl="1"/>
            <a:r>
              <a:rPr lang="en-US" dirty="0"/>
              <a:t>Maintain geographic position</a:t>
            </a:r>
          </a:p>
          <a:p>
            <a:pPr lvl="1"/>
            <a:r>
              <a:rPr lang="en-US" dirty="0"/>
              <a:t>Maintain altitude</a:t>
            </a:r>
          </a:p>
          <a:p>
            <a:pPr lvl="1"/>
            <a:r>
              <a:rPr lang="en-US" dirty="0"/>
              <a:t>Follow an prescribed/pre-programmed path</a:t>
            </a:r>
          </a:p>
          <a:p>
            <a:r>
              <a:rPr lang="en-US" dirty="0"/>
              <a:t>More sensors required</a:t>
            </a:r>
          </a:p>
          <a:p>
            <a:pPr lvl="1"/>
            <a:r>
              <a:rPr lang="en-US" dirty="0"/>
              <a:t>Magnetometers (absolute yaw or heading)</a:t>
            </a:r>
          </a:p>
          <a:p>
            <a:pPr lvl="1"/>
            <a:r>
              <a:rPr lang="en-US" dirty="0"/>
              <a:t>GPS (absolute location and altitude)</a:t>
            </a:r>
          </a:p>
          <a:p>
            <a:pPr lvl="1"/>
            <a:r>
              <a:rPr lang="en-US" dirty="0"/>
              <a:t>Barometers (altitude)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68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PWM signal changing </a:t>
            </a:r>
            <a:r>
              <a:rPr lang="en-US"/>
              <a:t>duty cycle</a:t>
            </a:r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flyback</a:t>
            </a:r>
            <a:endParaRPr lang="en-US" dirty="0"/>
          </a:p>
          <a:p>
            <a:pPr lvl="1"/>
            <a:r>
              <a:rPr lang="en-US" dirty="0"/>
              <a:t>Effect of diode</a:t>
            </a:r>
          </a:p>
          <a:p>
            <a:pPr lvl="1"/>
            <a:r>
              <a:rPr lang="en-US" dirty="0"/>
              <a:t>Show effect on power supply noise</a:t>
            </a:r>
          </a:p>
          <a:p>
            <a:r>
              <a:rPr lang="en-US" dirty="0"/>
              <a:t>Show filter on </a:t>
            </a:r>
            <a:r>
              <a:rPr lang="en-US" dirty="0" err="1"/>
              <a:t>pwm</a:t>
            </a:r>
            <a:r>
              <a:rPr lang="en-US" dirty="0"/>
              <a:t> line</a:t>
            </a:r>
          </a:p>
          <a:p>
            <a:pPr lvl="1"/>
            <a:r>
              <a:rPr lang="en-US" dirty="0"/>
              <a:t>Effect of resistor and capacitor on PWM</a:t>
            </a:r>
          </a:p>
          <a:p>
            <a:pPr lvl="1"/>
            <a:r>
              <a:rPr lang="en-US" dirty="0"/>
              <a:t>Show output of FET</a:t>
            </a:r>
          </a:p>
          <a:p>
            <a:pPr lvl="1"/>
            <a:r>
              <a:rPr lang="en-US" dirty="0"/>
              <a:t>Show affect of filter on power supply noise</a:t>
            </a:r>
          </a:p>
        </p:txBody>
      </p:sp>
    </p:spTree>
    <p:extLst>
      <p:ext uri="{BB962C8B-B14F-4D97-AF65-F5344CB8AC3E}">
        <p14:creationId xmlns:p14="http://schemas.microsoft.com/office/powerpoint/2010/main" val="1239572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Construction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84" b="11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17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Basic operation</a:t>
            </a:r>
          </a:p>
          <a:p>
            <a:pPr lvl="1"/>
            <a:r>
              <a:rPr lang="en-US" dirty="0"/>
              <a:t>Control motors</a:t>
            </a:r>
          </a:p>
          <a:p>
            <a:pPr lvl="1"/>
            <a:r>
              <a:rPr lang="en-US" dirty="0"/>
              <a:t>Read IMU</a:t>
            </a:r>
          </a:p>
          <a:p>
            <a:r>
              <a:rPr lang="en-US" dirty="0"/>
              <a:t>Sensing</a:t>
            </a:r>
          </a:p>
          <a:p>
            <a:pPr lvl="1"/>
            <a:r>
              <a:rPr lang="en-US" dirty="0"/>
              <a:t>Use the IMU to measure the orientation of the quadcopter</a:t>
            </a:r>
          </a:p>
          <a:p>
            <a:pPr lvl="1"/>
            <a:r>
              <a:rPr lang="en-US" dirty="0"/>
              <a:t>Filter IMU readings to eliminate noise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Based on IMU measurements, maintain stability</a:t>
            </a:r>
          </a:p>
          <a:p>
            <a:pPr lvl="1"/>
            <a:r>
              <a:rPr lang="en-US" dirty="0"/>
              <a:t>Receive commands from remote</a:t>
            </a:r>
          </a:p>
          <a:p>
            <a:pPr lvl="1"/>
            <a:r>
              <a:rPr lang="en-US" dirty="0"/>
              <a:t>Implement them</a:t>
            </a:r>
          </a:p>
        </p:txBody>
      </p:sp>
    </p:spTree>
    <p:extLst>
      <p:ext uri="{BB962C8B-B14F-4D97-AF65-F5344CB8AC3E}">
        <p14:creationId xmlns:p14="http://schemas.microsoft.com/office/powerpoint/2010/main" val="1354911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1566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" name="image07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674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5997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" name="image09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8650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7921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" name="image0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124326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515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68095">
              <a:defRPr sz="6719"/>
            </a:lvl1pPr>
          </a:lstStyle>
          <a:p>
            <a:pPr lvl="0"/>
            <a:r>
              <a:rPr lang="en-US"/>
              <a:t>Operation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image20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4116551" y="2057401"/>
            <a:ext cx="3943351" cy="39433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891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462D-2535-BB42-B022-922CA28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15FB-9415-544A-92EB-2533F9BB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  <a:p>
            <a:pPr lvl="1"/>
            <a:r>
              <a:rPr lang="en-US" dirty="0"/>
              <a:t>Measure gimbal position</a:t>
            </a:r>
          </a:p>
          <a:p>
            <a:pPr lvl="1"/>
            <a:r>
              <a:rPr lang="en-US" dirty="0"/>
              <a:t>Transmit readings to the quadcopter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Your control algorithm will have many parameters</a:t>
            </a:r>
          </a:p>
          <a:p>
            <a:pPr lvl="1"/>
            <a:r>
              <a:rPr lang="en-US" dirty="0"/>
              <a:t>You’ll need to tune them in real time</a:t>
            </a:r>
          </a:p>
          <a:p>
            <a:pPr lvl="1"/>
            <a:r>
              <a:rPr lang="en-US" dirty="0"/>
              <a:t>Use the knob and buttons to make this easy</a:t>
            </a:r>
          </a:p>
          <a:p>
            <a:pPr lvl="2"/>
            <a:r>
              <a:rPr lang="en-US" dirty="0"/>
              <a:t>or don’t… and suffer the consequences (extreme tedium and slow progress on tuning)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Lab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everything</a:t>
            </a:r>
          </a:p>
          <a:p>
            <a:pPr lvl="1"/>
            <a:r>
              <a:rPr lang="en-US" dirty="0"/>
              <a:t>Install IMU library.  Read values from IMU.</a:t>
            </a:r>
          </a:p>
          <a:p>
            <a:pPr lvl="1"/>
            <a:r>
              <a:rPr lang="en-US" dirty="0"/>
              <a:t>Read the values from the gimbals.</a:t>
            </a:r>
          </a:p>
          <a:p>
            <a:pPr lvl="1"/>
            <a:r>
              <a:rPr lang="en-US" dirty="0"/>
              <a:t>Drive the motors.</a:t>
            </a:r>
          </a:p>
          <a:p>
            <a:pPr lvl="1"/>
            <a:r>
              <a:rPr lang="en-US" dirty="0"/>
              <a:t>Read values from the knob and buttons.</a:t>
            </a:r>
          </a:p>
          <a:p>
            <a:r>
              <a:rPr lang="en-US" dirty="0"/>
              <a:t>Build remote-controlled motors</a:t>
            </a:r>
          </a:p>
          <a:p>
            <a:pPr lvl="1"/>
            <a:r>
              <a:rPr lang="en-US" dirty="0"/>
              <a:t>FCB drives motors.</a:t>
            </a:r>
          </a:p>
          <a:p>
            <a:pPr lvl="1"/>
            <a:r>
              <a:rPr lang="en-US" dirty="0"/>
              <a:t>Remote control reads gimbals and transmits value to run motor at.</a:t>
            </a:r>
          </a:p>
          <a:p>
            <a:pPr lvl="1"/>
            <a:r>
              <a:rPr lang="en-US" dirty="0"/>
              <a:t>This is the basic framework for your quadcopter and remote firmware.</a:t>
            </a:r>
          </a:p>
        </p:txBody>
      </p:sp>
    </p:spTree>
    <p:extLst>
      <p:ext uri="{BB962C8B-B14F-4D97-AF65-F5344CB8AC3E}">
        <p14:creationId xmlns:p14="http://schemas.microsoft.com/office/powerpoint/2010/main" val="331904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Flight Control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F46BF-0853-F244-95CA-C061A6520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2BB9853E-44E8-404D-93F4-17F028F4B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3967480" y="1844040"/>
            <a:ext cx="484632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84DD67B6-27FD-0D48-B19E-47ED2642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593" r="14667" b="3383"/>
          <a:stretch/>
        </p:blipFill>
        <p:spPr>
          <a:xfrm rot="5400000">
            <a:off x="939058" y="1468865"/>
            <a:ext cx="4846320" cy="4836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42322" y="3345813"/>
            <a:ext cx="5054934" cy="1049734"/>
            <a:chOff x="1918321" y="3345812"/>
            <a:chExt cx="5054934" cy="1049734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8321" y="3351839"/>
              <a:ext cx="990930" cy="1043707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367394" y="2491135"/>
            <a:ext cx="7744214" cy="2798681"/>
            <a:chOff x="854682" y="2491134"/>
            <a:chExt cx="7744214" cy="2798681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8006" y="2907941"/>
              <a:ext cx="822612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54682" y="2907941"/>
              <a:ext cx="822612" cy="561570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4682" y="4376784"/>
              <a:ext cx="833251" cy="558233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2164" y="4395546"/>
              <a:ext cx="792085" cy="542214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2011" y="3414224"/>
            <a:ext cx="6459046" cy="1112379"/>
            <a:chOff x="417689" y="4255773"/>
            <a:chExt cx="6459046" cy="1112379"/>
          </a:xfrm>
        </p:grpSpPr>
        <p:sp>
          <p:nvSpPr>
            <p:cNvPr id="12" name="Rectangle 11"/>
            <p:cNvSpPr/>
            <p:nvPr/>
          </p:nvSpPr>
          <p:spPr>
            <a:xfrm>
              <a:off x="6163583" y="4872803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3"/>
              <a:ext cx="262881" cy="5051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3383" y="3677159"/>
            <a:ext cx="5544522" cy="1600446"/>
            <a:chOff x="1509382" y="3677158"/>
            <a:chExt cx="5544522" cy="1600446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509382" y="3677158"/>
              <a:ext cx="561493" cy="505200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90006" y="2500583"/>
            <a:ext cx="4624280" cy="1143999"/>
            <a:chOff x="1677295" y="2500583"/>
            <a:chExt cx="4624280" cy="1143999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77295" y="2947786"/>
              <a:ext cx="404870" cy="696796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6D593F-2955-0644-A7A0-D3FA2379A5D0}"/>
              </a:ext>
            </a:extLst>
          </p:cNvPr>
          <p:cNvGrpSpPr/>
          <p:nvPr/>
        </p:nvGrpSpPr>
        <p:grpSpPr>
          <a:xfrm>
            <a:off x="1079372" y="1600727"/>
            <a:ext cx="9045257" cy="4589358"/>
            <a:chOff x="-444628" y="1600727"/>
            <a:chExt cx="9045257" cy="45893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94E2AE-7D7D-A345-98E3-195D5C14A32C}"/>
                </a:ext>
              </a:extLst>
            </p:cNvPr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9F6380-451F-714A-B35F-BBE3905FA62C}"/>
                </a:ext>
              </a:extLst>
            </p:cNvPr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CB348B-8B1B-004F-9419-8D82EB5EF9FD}"/>
                </a:ext>
              </a:extLst>
            </p:cNvPr>
            <p:cNvSpPr/>
            <p:nvPr/>
          </p:nvSpPr>
          <p:spPr>
            <a:xfrm>
              <a:off x="3446867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FDB12C-0286-1B44-A755-D2AF34255EA2}"/>
                </a:ext>
              </a:extLst>
            </p:cNvPr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06E785-D4D6-1247-B585-7F0B6CE41C11}"/>
                </a:ext>
              </a:extLst>
            </p:cNvPr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7A460-5273-0745-9AE6-15954724A8CB}"/>
                </a:ext>
              </a:extLst>
            </p:cNvPr>
            <p:cNvSpPr/>
            <p:nvPr/>
          </p:nvSpPr>
          <p:spPr>
            <a:xfrm>
              <a:off x="-444628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EF8F00"/>
                </a:highligh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95BDE3-2B9B-0E4E-B604-D027971B50C7}"/>
                </a:ext>
              </a:extLst>
            </p:cNvPr>
            <p:cNvSpPr/>
            <p:nvPr/>
          </p:nvSpPr>
          <p:spPr>
            <a:xfrm>
              <a:off x="-444628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55684-101F-254D-AC44-6D2793E7D77B}"/>
                </a:ext>
              </a:extLst>
            </p:cNvPr>
            <p:cNvSpPr/>
            <p:nvPr/>
          </p:nvSpPr>
          <p:spPr>
            <a:xfrm>
              <a:off x="3447839" y="544966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EF8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69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24413</TotalTime>
  <Words>2139</Words>
  <Application>Microsoft Macintosh PowerPoint</Application>
  <PresentationFormat>Widescreen</PresentationFormat>
  <Paragraphs>327</Paragraphs>
  <Slides>54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Myriad Pro</vt:lpstr>
      <vt:lpstr>Myriad Pro Semibold</vt:lpstr>
      <vt:lpstr>Office Theme</vt:lpstr>
      <vt:lpstr>Programming The Hardware</vt:lpstr>
      <vt:lpstr>Assembling Everything</vt:lpstr>
      <vt:lpstr>Take Care of the Equipment</vt:lpstr>
      <vt:lpstr>Software Plan</vt:lpstr>
      <vt:lpstr>Quadcopter Firmware</vt:lpstr>
      <vt:lpstr>Remote Firmware</vt:lpstr>
      <vt:lpstr>This Lab</vt:lpstr>
      <vt:lpstr>The Flight Control Board</vt:lpstr>
      <vt:lpstr>The Hardware You Will Build</vt:lpstr>
      <vt:lpstr>Brushed Motors</vt:lpstr>
      <vt:lpstr>Pulse Width Modulation</vt:lpstr>
      <vt:lpstr>PWM in Arduino</vt:lpstr>
      <vt:lpstr>The IMU</vt:lpstr>
      <vt:lpstr>9-axis IMU</vt:lpstr>
      <vt:lpstr>IMU In Arduino</vt:lpstr>
      <vt:lpstr>Powering the Quad</vt:lpstr>
      <vt:lpstr>The Remote</vt:lpstr>
      <vt:lpstr>The Remote PCB</vt:lpstr>
      <vt:lpstr>Gimbals</vt:lpstr>
      <vt:lpstr>Anatomy of a Gimbal</vt:lpstr>
      <vt:lpstr>Reading the Gimbals</vt:lpstr>
      <vt:lpstr>Status LEDs</vt:lpstr>
      <vt:lpstr>Buttons</vt:lpstr>
      <vt:lpstr>Rotary Encoder</vt:lpstr>
      <vt:lpstr>Battery Chargers</vt:lpstr>
      <vt:lpstr>Arduino Programmer</vt:lpstr>
      <vt:lpstr>LCD</vt:lpstr>
      <vt:lpstr>The Radio</vt:lpstr>
      <vt:lpstr>Standard and Software Interface</vt:lpstr>
      <vt:lpstr>Radio: What To Send</vt:lpstr>
      <vt:lpstr>Remote Controlled Motors</vt:lpstr>
      <vt:lpstr>The Basics for Your Remote and Quad Firmware</vt:lpstr>
      <vt:lpstr>Remote Software Path</vt:lpstr>
      <vt:lpstr>Quadcopter Datapath for This Lab</vt:lpstr>
      <vt:lpstr>Arming the Quad</vt:lpstr>
      <vt:lpstr>Calibration</vt:lpstr>
      <vt:lpstr>Programming the FCB and the Remote with the Arduino IDE</vt:lpstr>
      <vt:lpstr>Demo</vt:lpstr>
      <vt:lpstr>Form groups</vt:lpstr>
      <vt:lpstr>Assemble the Remote and Test Stand</vt:lpstr>
      <vt:lpstr>The End</vt:lpstr>
      <vt:lpstr>Assembling the Quadcopter and Remote</vt:lpstr>
      <vt:lpstr>Programming The Hardware Lab Checklist Demo</vt:lpstr>
      <vt:lpstr>Next Time</vt:lpstr>
      <vt:lpstr>Maintaining Stability</vt:lpstr>
      <vt:lpstr>Maintaining Stability</vt:lpstr>
      <vt:lpstr>Higher-order Navigation</vt:lpstr>
      <vt:lpstr>Demos</vt:lpstr>
      <vt:lpstr>Construction</vt:lpstr>
      <vt:lpstr>Operation</vt:lpstr>
      <vt:lpstr>Operation</vt:lpstr>
      <vt:lpstr>Operation</vt:lpstr>
      <vt:lpstr>Operation</vt:lpstr>
      <vt:lpstr>Operation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69</cp:revision>
  <cp:lastPrinted>2017-05-11T20:43:55Z</cp:lastPrinted>
  <dcterms:created xsi:type="dcterms:W3CDTF">2019-07-17T06:14:48Z</dcterms:created>
  <dcterms:modified xsi:type="dcterms:W3CDTF">2021-01-29T00:34:38Z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